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59" r:id="rId5"/>
    <p:sldId id="257" r:id="rId6"/>
    <p:sldId id="260" r:id="rId7"/>
    <p:sldId id="266" r:id="rId8"/>
    <p:sldId id="267" r:id="rId9"/>
    <p:sldId id="268" r:id="rId10"/>
    <p:sldId id="286" r:id="rId11"/>
    <p:sldId id="287" r:id="rId12"/>
    <p:sldId id="288" r:id="rId13"/>
    <p:sldId id="289" r:id="rId14"/>
    <p:sldId id="269" r:id="rId15"/>
    <p:sldId id="290" r:id="rId16"/>
    <p:sldId id="291" r:id="rId17"/>
    <p:sldId id="296" r:id="rId18"/>
    <p:sldId id="297" r:id="rId19"/>
    <p:sldId id="298" r:id="rId20"/>
    <p:sldId id="299" r:id="rId21"/>
    <p:sldId id="313" r:id="rId22"/>
    <p:sldId id="314" r:id="rId23"/>
    <p:sldId id="321" r:id="rId24"/>
    <p:sldId id="320" r:id="rId25"/>
    <p:sldId id="300" r:id="rId26"/>
    <p:sldId id="301" r:id="rId27"/>
    <p:sldId id="302" r:id="rId28"/>
    <p:sldId id="303" r:id="rId29"/>
    <p:sldId id="304" r:id="rId30"/>
    <p:sldId id="315" r:id="rId31"/>
    <p:sldId id="316" r:id="rId32"/>
    <p:sldId id="317" r:id="rId33"/>
    <p:sldId id="318" r:id="rId34"/>
    <p:sldId id="319" r:id="rId35"/>
    <p:sldId id="332" r:id="rId36"/>
    <p:sldId id="333" r:id="rId37"/>
    <p:sldId id="334" r:id="rId38"/>
    <p:sldId id="335" r:id="rId39"/>
    <p:sldId id="336" r:id="rId40"/>
    <p:sldId id="338" r:id="rId41"/>
    <p:sldId id="339" r:id="rId42"/>
    <p:sldId id="340" r:id="rId43"/>
    <p:sldId id="341" r:id="rId44"/>
    <p:sldId id="342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43" r:id="rId56"/>
    <p:sldId id="26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F12C9F-D798-44C2-A52A-94F51DC1E0B2}" v="9887" dt="2023-03-23T16:58:28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6" y="1414465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2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7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1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7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9" y="2461848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49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3AB910-D047-25F4-61DB-C1239699CD76}"/>
              </a:ext>
            </a:extLst>
          </p:cNvPr>
          <p:cNvSpPr/>
          <p:nvPr/>
        </p:nvSpPr>
        <p:spPr>
          <a:xfrm>
            <a:off x="3966693" y="3429000"/>
            <a:ext cx="4314422" cy="318752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B3630-0BE3-64EF-E34A-B252F2B1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71" y="3402974"/>
            <a:ext cx="3057458" cy="32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7DB5B0-D864-D57D-7F7E-F810460D6EB4}"/>
              </a:ext>
            </a:extLst>
          </p:cNvPr>
          <p:cNvSpPr txBox="1"/>
          <p:nvPr/>
        </p:nvSpPr>
        <p:spPr>
          <a:xfrm>
            <a:off x="4567271" y="4043965"/>
            <a:ext cx="300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 ĐIỆN – ĐIỆN TỬ</a:t>
            </a:r>
          </a:p>
        </p:txBody>
      </p:sp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7B1B-548F-49A9-AC67-DF1CAE2B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ô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hình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xe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tự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hành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bánh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mecanum</a:t>
            </a:r>
            <a:br>
              <a:rPr lang="en-US" sz="2800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F6D8D-9523-443F-8CBA-9C22C72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2BBD53-8EFF-5807-BF4E-946D3009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89" y="1058523"/>
            <a:ext cx="2924022" cy="23704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48F2D5-6608-B472-16D9-7562867E0BE8}"/>
                  </a:ext>
                </a:extLst>
              </p:cNvPr>
              <p:cNvSpPr txBox="1"/>
              <p:nvPr/>
            </p:nvSpPr>
            <p:spPr>
              <a:xfrm>
                <a:off x="4634991" y="1175551"/>
                <a:ext cx="6828997" cy="2136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quan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giữa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góc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mỗi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bánh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xe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dài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robot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𝝊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𝒍𝒄𝒐𝒔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𝝊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𝝊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𝒍𝒊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Xem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xét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trượt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bánh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trượt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xác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định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bởi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công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thức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</m:acc>
                      </m:e>
                      <m:sub>
                        <m:r>
                          <a:rPr lang="en-US" b="1" i="1" dirty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𝝊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𝒍𝒊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)/(</m:t>
                    </m:r>
                    <m:r>
                      <a:rPr lang="en-US" b="1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</m:acc>
                      </m:e>
                      <m:sub>
                        <m:r>
                          <a:rPr lang="en-US" b="1" i="1" dirty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Từ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𝒍𝒄𝒐𝒔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𝝊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</m:acc>
                        </m:e>
                        <m:sub>
                          <m:r>
                            <a:rPr lang="en-US" b="1" i="1" dirty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48F2D5-6608-B472-16D9-7562867E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991" y="1175551"/>
                <a:ext cx="6828997" cy="2136419"/>
              </a:xfrm>
              <a:prstGeom prst="rect">
                <a:avLst/>
              </a:prstGeom>
              <a:blipFill>
                <a:blip r:embed="rId3"/>
                <a:stretch>
                  <a:fillRect l="-535" t="-1714" r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5C302671-E945-2CBB-2439-93056B445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930" y="3521962"/>
            <a:ext cx="3110089" cy="26438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34356E-34EC-1222-23C4-A79C12AD4F86}"/>
                  </a:ext>
                </a:extLst>
              </p:cNvPr>
              <p:cNvSpPr txBox="1"/>
              <p:nvPr/>
            </p:nvSpPr>
            <p:spPr>
              <a:xfrm>
                <a:off x="858981" y="3704824"/>
                <a:ext cx="7190509" cy="207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quan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giữa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tâm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P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trong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quy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chiếu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gắn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tâm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quy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chiếu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quán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b="1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𝝊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Kết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hợp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do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trượt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bánh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xe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b="1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𝒓𝑯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acc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vế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thời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gian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𝒓𝑯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acc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34356E-34EC-1222-23C4-A79C12AD4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1" y="3704824"/>
                <a:ext cx="7190509" cy="2074350"/>
              </a:xfrm>
              <a:prstGeom prst="rect">
                <a:avLst/>
              </a:prstGeom>
              <a:blipFill>
                <a:blip r:embed="rId5"/>
                <a:stretch>
                  <a:fillRect l="-594" t="-1765" r="-679"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15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xe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ba</a:t>
            </a:r>
            <a:r>
              <a:rPr lang="en-US"/>
              <a:t> bánh </a:t>
            </a:r>
            <a:r>
              <a:rPr lang="en-US" err="1"/>
              <a:t>mecanum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0859C-8482-3899-620B-B12C00584A09}"/>
              </a:ext>
            </a:extLst>
          </p:cNvPr>
          <p:cNvSpPr txBox="1"/>
          <p:nvPr/>
        </p:nvSpPr>
        <p:spPr>
          <a:xfrm>
            <a:off x="2939814" y="156398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09600" y="1112983"/>
                <a:ext cx="10266218" cy="6550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Phương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lực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học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MWMR: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𝚽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𝚽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Kết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hợp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quan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xe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cũng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phương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lực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học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MWMR: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                           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𝝊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b="1">
                    <a:solidFill>
                      <a:srgbClr val="003366"/>
                    </a:solidFill>
                  </a:rPr>
                  <a:t>       	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𝝊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𝝊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𝝊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Trong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                         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                         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𝒓𝑯</m:t>
                    </m:r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𝝊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𝝊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                    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𝝊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𝒓𝑯</m:t>
                    </m:r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12983"/>
                <a:ext cx="10266218" cy="6550191"/>
              </a:xfrm>
              <a:prstGeom prst="rect">
                <a:avLst/>
              </a:prstGeom>
              <a:blipFill>
                <a:blip r:embed="rId2"/>
                <a:stretch>
                  <a:fillRect l="-356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80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xe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ba</a:t>
            </a:r>
            <a:r>
              <a:rPr lang="en-US"/>
              <a:t> bánh </a:t>
            </a:r>
            <a:r>
              <a:rPr lang="en-US" err="1"/>
              <a:t>mecanum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0859C-8482-3899-620B-B12C00584A09}"/>
              </a:ext>
            </a:extLst>
          </p:cNvPr>
          <p:cNvSpPr txBox="1"/>
          <p:nvPr/>
        </p:nvSpPr>
        <p:spPr>
          <a:xfrm>
            <a:off x="2939814" y="156398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3976C-DBC2-FE18-8A04-73BC0B1AA565}"/>
                  </a:ext>
                </a:extLst>
              </p:cNvPr>
              <p:cNvSpPr txBox="1"/>
              <p:nvPr/>
            </p:nvSpPr>
            <p:spPr>
              <a:xfrm>
                <a:off x="786950" y="893775"/>
                <a:ext cx="10618100" cy="5785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𝝊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sub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𝝊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sub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3366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1" i="1">
                                                <a:solidFill>
                                                  <a:srgbClr val="003366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solidFill>
                                                  <a:srgbClr val="003366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003366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1" i="1">
                                            <a:solidFill>
                                              <a:srgbClr val="003366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3366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b="1" i="1">
                                            <a:solidFill>
                                              <a:srgbClr val="003366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solidFill>
                                                  <a:srgbClr val="003366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solidFill>
                                                  <a:srgbClr val="003366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𝝊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solidFill>
                                                  <a:srgbClr val="003366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̅"/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từ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ta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phương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trình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𝝊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>
                  <a:solidFill>
                    <a:srgbClr val="00336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Xem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xét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>
                  <a:solidFill>
                    <a:srgbClr val="00336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Tốc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sẽ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tả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𝝊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là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biến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trạng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thái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mới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từ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thống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Trong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𝝊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>
                  <a:solidFill>
                    <a:srgbClr val="00336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Vì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rất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nhỏ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effectLst/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𝝃</m:t>
                            </m:r>
                          </m:e>
                        </m:d>
                      </m:e>
                    </m:d>
                    <m:r>
                      <a:rPr lang="en-US" b="1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≤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𝑴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cho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nên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thống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thể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xấp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xỉ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effectLst/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b="1">
                  <a:solidFill>
                    <a:srgbClr val="00336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3976C-DBC2-FE18-8A04-73BC0B1AA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50" y="893775"/>
                <a:ext cx="10618100" cy="5785238"/>
              </a:xfrm>
              <a:prstGeom prst="rect">
                <a:avLst/>
              </a:prstGeom>
              <a:blipFill>
                <a:blip r:embed="rId2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9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khiển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cường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665018" y="959002"/>
                <a:ext cx="10861963" cy="527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Xem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xét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chi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phí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e>
                          </m:d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𝒅𝒔</m:t>
                          </m:r>
                        </m:e>
                      </m:nary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Phương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Halminton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bởi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𝑹𝒖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chi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phí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ưu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𝜸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𝑹𝒖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phương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HJB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Từ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ưu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xác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định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𝒂𝒓𝒈</m:t>
                      </m:r>
                      <m:limLow>
                        <m:limLow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𝐦𝐢𝐧</m:t>
                          </m:r>
                        </m:e>
                        <m:li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959002"/>
                <a:ext cx="10861963" cy="5272854"/>
              </a:xfrm>
              <a:prstGeom prst="rect">
                <a:avLst/>
              </a:prstGeom>
              <a:blipFill>
                <a:blip r:embed="rId2"/>
                <a:stretch>
                  <a:fillRect l="-337" t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242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khiển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cường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665018" y="959002"/>
                <a:ext cx="10861963" cy="5889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Dựa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trên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định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lý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Weierstrass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chi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phí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ưu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xấp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xỉ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Từ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viết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lại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ưu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Hamiltonian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𝜵𝝓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𝝓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Trong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𝛁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𝝓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𝑮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p>
                    <m:r>
                      <a:rPr lang="en-US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𝛁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𝝓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𝜺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𝑯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𝛁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𝜺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𝝊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bSup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−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𝟐</m:t>
                        </m:r>
                      </m:den>
                    </m:f>
                    <m:r>
                      <a:rPr lang="en-US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𝛁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𝜺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𝝊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bSup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𝑮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p>
                    <m:r>
                      <a:rPr lang="en-US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𝛁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𝝓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𝑾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𝟒</m:t>
                        </m:r>
                      </m:den>
                    </m:f>
                    <m:r>
                      <a:rPr lang="en-US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𝛁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𝜺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𝝊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𝟐</m:t>
                        </m:r>
                      </m:sub>
                    </m:sSub>
                    <m:r>
                      <a:rPr lang="en-US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𝛁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𝜺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𝝊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𝜸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𝜺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𝝊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𝑮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𝑮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Suy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ưu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trở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thành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𝝊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Từ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chính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sách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ưu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để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xấp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xỉ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chi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phí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rgbClr val="003366"/>
                  </a:solidFill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959002"/>
                <a:ext cx="10861963" cy="5889817"/>
              </a:xfrm>
              <a:prstGeom prst="rect">
                <a:avLst/>
              </a:prstGeom>
              <a:blipFill>
                <a:blip r:embed="rId2"/>
                <a:stretch>
                  <a:fillRect l="-337" t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18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khiển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cường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665018" y="917438"/>
                <a:ext cx="10861963" cy="6286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Bộ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𝝉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MWMR: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b>
                        <m:sSub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lệch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Bellman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là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𝑯</m:t>
                        </m:r>
                      </m:e>
                    </m:acc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−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𝑯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𝜸𝝓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Áp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dụng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phương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pháp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phương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thiểu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xác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định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luật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cập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nhật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trọng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sub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sub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Trong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𝜸𝝓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</m:sSub>
                    <m:r>
                      <a:rPr lang="en-US" b="1" i="1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𝝊</m:t>
                            </m:r>
                            <m:sSup>
                              <m:sSup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𝜞𝝈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𝝊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là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hằng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dương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Luật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cập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nhật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trọng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917438"/>
                <a:ext cx="10861963" cy="6286016"/>
              </a:xfrm>
              <a:prstGeom prst="rect">
                <a:avLst/>
              </a:prstGeom>
              <a:blipFill>
                <a:blip r:embed="rId2"/>
                <a:stretch>
                  <a:fillRect l="-337" t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97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ổn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878810" y="1971966"/>
                <a:ext cx="4946073" cy="2914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Định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lý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Lyapunov: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Xây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dựng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họ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đường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là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chiếu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𝑽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𝒙</m:t>
                            </m:r>
                          </m:e>
                        </m:bar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thỏa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mãn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 </m:t>
                    </m:r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𝑽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000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000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𝒙</m:t>
                            </m:r>
                          </m:e>
                        </m:bar>
                      </m:e>
                    </m:d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&gt;</m:t>
                    </m:r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𝟎</m:t>
                    </m:r>
                  </m:oMath>
                </a14:m>
                <a:r>
                  <a:rPr lang="en-US" sz="2000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∀</m:t>
                    </m:r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≠</m:t>
                    </m:r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𝟎</m:t>
                    </m:r>
                  </m:oMath>
                </a14:m>
                <a:endParaRPr lang="en-US" sz="2000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𝑽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000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000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𝟎</m:t>
                            </m:r>
                          </m:e>
                        </m:bar>
                      </m:e>
                    </m:d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𝟎</m:t>
                    </m:r>
                  </m:oMath>
                </a14:m>
                <a:endParaRPr lang="en-US" sz="2000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𝒅</m:t>
                        </m:r>
                        <m:r>
                          <a:rPr lang="en-US" sz="2000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𝑽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US" sz="2000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barPr>
                              <m:e>
                                <m:r>
                                  <a:rPr lang="en-US" sz="2000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𝒙</m:t>
                                </m:r>
                              </m:e>
                            </m:bar>
                          </m:e>
                        </m:d>
                      </m:num>
                      <m:den>
                        <m: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𝒅𝒕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𝑽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US" sz="2000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barPr>
                              <m:e>
                                <m:r>
                                  <a:rPr lang="en-US" sz="2000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𝒙</m:t>
                                </m:r>
                              </m:e>
                            </m:bar>
                          </m:e>
                        </m:d>
                      </m:num>
                      <m:den>
                        <m: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𝝏</m:t>
                        </m:r>
                        <m:bar>
                          <m:barPr>
                            <m:ctrlPr>
                              <a:rPr lang="en-US" sz="2000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000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𝒙</m:t>
                            </m:r>
                          </m:e>
                        </m:bar>
                      </m:den>
                    </m:f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⋅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𝒅</m:t>
                        </m:r>
                        <m:bar>
                          <m:barPr>
                            <m:ctrlPr>
                              <a:rPr lang="en-US" sz="2000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000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𝒙</m:t>
                            </m:r>
                          </m:e>
                        </m:bar>
                      </m:num>
                      <m:den>
                        <m:r>
                          <a:rPr lang="en-US" sz="20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𝒅𝒕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&lt;</m:t>
                    </m:r>
                    <m:r>
                      <a:rPr lang="en-US" sz="20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𝟎</m:t>
                    </m:r>
                  </m:oMath>
                </a14:m>
                <a:endParaRPr lang="en-US" sz="2000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10" y="1971966"/>
                <a:ext cx="4946073" cy="2914067"/>
              </a:xfrm>
              <a:prstGeom prst="rect">
                <a:avLst/>
              </a:prstGeom>
              <a:blipFill>
                <a:blip r:embed="rId2"/>
                <a:stretch>
                  <a:fillRect l="-1232" t="-1044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A57D0C8-17C9-669E-8B81-50D56DF4D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83" y="1194160"/>
            <a:ext cx="5924378" cy="446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ổn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688787" y="966118"/>
                <a:ext cx="10814426" cy="5779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Xem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xét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ứng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viên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Lyapunov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p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thời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gian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𝑽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là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𝑽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=−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𝝀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𝑴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𝟐</m:t>
                          </m:r>
                        </m:sup>
                      </m:sSubSup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𝑸𝒆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𝑾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 dirty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b="1" i="1" dirty="0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Lato" panose="020F0502020204030203" pitchFamily="34" charset="0"/>
                                      <a:cs typeface="Lato" panose="020F050202020403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dirty="0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Lato" panose="020F0502020204030203" pitchFamily="34" charset="0"/>
                                      <a:cs typeface="Lato" panose="020F0502020204030203" pitchFamily="34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𝒄</m:t>
                              </m:r>
                            </m:sub>
                            <m:sup>
                              <m:r>
                                <a:rPr lang="en-US" b="1" i="1" dirty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𝑻</m:t>
                              </m:r>
                            </m:sup>
                          </m:sSubSup>
                          <m:bar>
                            <m:barPr>
                              <m:pos m:val="top"/>
                              <m:ctrlPr>
                                <a:rPr lang="en-US" b="1" i="1" dirty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barPr>
                            <m:e>
                              <m:r>
                                <a:rPr lang="en-US" b="1" i="1" dirty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𝝈</m:t>
                              </m:r>
                            </m:e>
                          </m:bar>
                        </m:num>
                        <m:den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𝝈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𝑯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Trong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𝟐</m:t>
                          </m:r>
                        </m:den>
                      </m:f>
                      <m:bar>
                        <m:barPr>
                          <m:pos m:val="top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bar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𝝈</m:t>
                          </m:r>
                        </m:e>
                      </m:ba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pPr>
                        <m:e>
                          <m:bar>
                            <m:barPr>
                              <m:pos m:val="top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bar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𝝈</m:t>
                              </m:r>
                            </m:e>
                          </m:ba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𝜷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𝚪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𝒂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𝒂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𝒂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𝑰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 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Lato" panose="020F0502020204030203" pitchFamily="34" charset="0"/>
                                      <a:cs typeface="Lato" panose="020F0502020204030203" pitchFamily="34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Lato" panose="020F0502020204030203" pitchFamily="34" charset="0"/>
                                      <a:cs typeface="Lato" panose="020F0502020204030203" pitchFamily="34" charset="0"/>
                                    </a:rPr>
                                    <m:t>𝝈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𝟒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𝝈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𝑾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𝑾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 </m:t>
                              </m:r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Lato" panose="020F0502020204030203" pitchFamily="34" charset="0"/>
                                      <a:cs typeface="Lato" panose="020F0502020204030203" pitchFamily="34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Lato" panose="020F0502020204030203" pitchFamily="34" charset="0"/>
                                      <a:cs typeface="Lato" panose="020F0502020204030203" pitchFamily="34" charset="0"/>
                                    </a:rPr>
                                    <m:t>𝝈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𝟒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𝝈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𝒂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𝒂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𝑰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𝑾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𝛁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𝝓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𝛁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𝑾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Lato" panose="020F0502020204030203" pitchFamily="34" charset="0"/>
                                      <a:cs typeface="Lato" panose="020F0502020204030203" pitchFamily="34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Lato" panose="020F0502020204030203" pitchFamily="34" charset="0"/>
                                      <a:cs typeface="Lato" panose="020F0502020204030203" pitchFamily="34" charset="0"/>
                                    </a:rPr>
                                    <m:t>𝝈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𝑾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𝟒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𝝈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𝒂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m:t>𝒂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𝑾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𝜸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𝝓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𝟒</m:t>
                          </m:r>
                        </m:den>
                      </m:f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𝛁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𝝊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𝛁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𝜸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7" y="966118"/>
                <a:ext cx="10814426" cy="5779339"/>
              </a:xfrm>
              <a:prstGeom prst="rect">
                <a:avLst/>
              </a:prstGeom>
              <a:blipFill>
                <a:blip r:embed="rId2"/>
                <a:stretch>
                  <a:fillRect l="-507" t="-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85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ổn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688787" y="966118"/>
                <a:ext cx="10814426" cy="5807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Áp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dụng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bất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đẳng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thức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Young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  <m:d>
                        <m:d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bar>
                        <m:bar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bar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den>
                          </m:f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𝜶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𝜶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i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sub>
                            </m:sSub>
                          </m:den>
                        </m:f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𝝐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d>
                          <m:d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e>
                    </m:d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𝝊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Trong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ba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den>
                    </m:f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sub>
                            </m:sSub>
                          </m:den>
                        </m:f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sub>
                            </m:sSub>
                          </m:den>
                        </m:f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𝐦𝐢𝐧</m:t>
                        </m:r>
                      </m:fName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bar>
                          <m:bar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bar>
                      </m:e>
                    </m:func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𝝊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Từ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𝜻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𝜻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Khi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nếu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bất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đẳng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thức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𝜻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den>
                        </m:f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luôn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đúng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Vì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vậy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thể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kết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luận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hệ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thống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ổn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định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tiệm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Lyapunov.</a:t>
                </a: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:endParaRPr lang="en-US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7" y="966118"/>
                <a:ext cx="10814426" cy="5807039"/>
              </a:xfrm>
              <a:prstGeom prst="rect">
                <a:avLst/>
              </a:prstGeom>
              <a:blipFill>
                <a:blip r:embed="rId2"/>
                <a:stretch>
                  <a:fillRect l="-507" t="-525" r="-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342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688787" y="1137863"/>
                <a:ext cx="10814426" cy="4488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Trong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bài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phỏng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này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chúng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ta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xét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kiện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ban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đầu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mr>
                            </m:m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𝟓𝟏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𝟓𝟏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𝚪</m:t>
                    </m:r>
                    <m:d>
                      <m:d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𝟓𝟏</m:t>
                        </m:r>
                      </m:sub>
                    </m:sSub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Hàm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kích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hoạt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chọn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như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1" i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buNone/>
                </a:pPr>
                <a:endParaRPr lang="en-US" b="1" i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1" i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buNone/>
                </a:pPr>
                <a:endParaRPr lang="en-US" b="1" i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i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1" i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i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buNone/>
                </a:pPr>
                <a:endParaRPr lang="en-US" b="1" i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p>
                        <m:sSupPr>
                          <m:ctrlPr>
                            <a:rPr lang="en-US" b="1" i="1" dirty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7" y="1137863"/>
                <a:ext cx="10814426" cy="4488793"/>
              </a:xfrm>
              <a:prstGeom prst="rect">
                <a:avLst/>
              </a:prstGeom>
              <a:blipFill>
                <a:blip r:embed="rId2"/>
                <a:stretch>
                  <a:fillRect l="-395" t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53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963681" y="1638883"/>
            <a:ext cx="9405438" cy="19281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6096000" y="4421847"/>
            <a:ext cx="3954547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F16B2E-22CF-BDB5-6E86-F53222BA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" y="249609"/>
            <a:ext cx="3339586" cy="100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F03BE-D8AD-5DD1-78CC-FEB3F5A1B1DB}"/>
              </a:ext>
            </a:extLst>
          </p:cNvPr>
          <p:cNvSpPr txBox="1"/>
          <p:nvPr/>
        </p:nvSpPr>
        <p:spPr>
          <a:xfrm>
            <a:off x="963681" y="1498217"/>
            <a:ext cx="8847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 ÁN TỐT NGHIỆP</a:t>
            </a:r>
          </a:p>
          <a:p>
            <a:endParaRPr lang="en-US" sz="2400" b="1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32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 KẾ HỆ THỐNG ĐIỀU KHIỂN HỌC TĂNG CƯỜNG CHO XE TỰ HÀNH BA BÁNH MECANUM </a:t>
            </a:r>
          </a:p>
          <a:p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AA5A3-E4F4-FA77-F567-C981AD92212C}"/>
              </a:ext>
            </a:extLst>
          </p:cNvPr>
          <p:cNvSpPr txBox="1"/>
          <p:nvPr/>
        </p:nvSpPr>
        <p:spPr>
          <a:xfrm>
            <a:off x="5666400" y="4105448"/>
            <a:ext cx="453361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>
                <a:solidFill>
                  <a:srgbClr val="003366"/>
                </a:solidFill>
              </a:rPr>
              <a:t>GVHD: PGS TS. </a:t>
            </a:r>
            <a:r>
              <a:rPr lang="en-US" sz="2000" b="1" i="1" err="1">
                <a:solidFill>
                  <a:srgbClr val="003366"/>
                </a:solidFill>
              </a:rPr>
              <a:t>Đào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Phương</a:t>
            </a:r>
            <a:r>
              <a:rPr lang="en-US" sz="2000" b="1" i="1">
                <a:solidFill>
                  <a:srgbClr val="003366"/>
                </a:solidFill>
              </a:rPr>
              <a:t> Nam</a:t>
            </a:r>
          </a:p>
          <a:p>
            <a:r>
              <a:rPr lang="en-US" sz="2000" b="1" i="1" err="1">
                <a:solidFill>
                  <a:srgbClr val="003366"/>
                </a:solidFill>
              </a:rPr>
              <a:t>Sinh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viên</a:t>
            </a:r>
            <a:r>
              <a:rPr lang="en-US" sz="2000" b="1" i="1">
                <a:solidFill>
                  <a:srgbClr val="003366"/>
                </a:solidFill>
              </a:rPr>
              <a:t>: </a:t>
            </a:r>
            <a:r>
              <a:rPr lang="en-US" sz="2000" b="1" i="1" err="1">
                <a:solidFill>
                  <a:srgbClr val="003366"/>
                </a:solidFill>
              </a:rPr>
              <a:t>Nguyễn</a:t>
            </a:r>
            <a:r>
              <a:rPr lang="en-US" sz="2000" b="1" i="1">
                <a:solidFill>
                  <a:srgbClr val="003366"/>
                </a:solidFill>
              </a:rPr>
              <a:t> Thành </a:t>
            </a:r>
            <a:r>
              <a:rPr lang="en-US" sz="2000" b="1" i="1" err="1">
                <a:solidFill>
                  <a:srgbClr val="003366"/>
                </a:solidFill>
              </a:rPr>
              <a:t>Đạt</a:t>
            </a:r>
            <a:r>
              <a:rPr lang="en-US" sz="2000" b="1" i="1">
                <a:solidFill>
                  <a:srgbClr val="003366"/>
                </a:solidFill>
              </a:rPr>
              <a:t> – 20181385</a:t>
            </a:r>
          </a:p>
          <a:p>
            <a:r>
              <a:rPr lang="en-US" sz="2000" b="1" i="1">
                <a:solidFill>
                  <a:srgbClr val="003366"/>
                </a:solidFill>
              </a:rPr>
              <a:t>	   Hoàng Văn Lâm – 20181566</a:t>
            </a: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6A16D4-21CE-F028-A95F-E213EA6E23F5}"/>
              </a:ext>
            </a:extLst>
          </p:cNvPr>
          <p:cNvSpPr txBox="1"/>
          <p:nvPr/>
        </p:nvSpPr>
        <p:spPr>
          <a:xfrm>
            <a:off x="844748" y="4105448"/>
            <a:ext cx="60981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rgbClr val="003366"/>
                </a:solidFill>
              </a:rPr>
              <a:t>Khoa: </a:t>
            </a:r>
            <a:r>
              <a:rPr lang="en-US" sz="2000" b="1" i="1" err="1">
                <a:solidFill>
                  <a:srgbClr val="003366"/>
                </a:solidFill>
              </a:rPr>
              <a:t>Kĩ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thuật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điều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khiển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và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tự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động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hóa</a:t>
            </a:r>
            <a:endParaRPr lang="en-US" sz="2000" b="1" i="1">
              <a:solidFill>
                <a:srgbClr val="003366"/>
              </a:solidFill>
            </a:endParaRPr>
          </a:p>
          <a:p>
            <a:r>
              <a:rPr lang="en-US" sz="2000" b="1" i="1" err="1">
                <a:solidFill>
                  <a:srgbClr val="003366"/>
                </a:solidFill>
              </a:rPr>
              <a:t>Ngành</a:t>
            </a:r>
            <a:r>
              <a:rPr lang="en-US" sz="2000" b="1" i="1">
                <a:solidFill>
                  <a:srgbClr val="003366"/>
                </a:solidFill>
              </a:rPr>
              <a:t>: </a:t>
            </a:r>
            <a:r>
              <a:rPr lang="en-US" sz="2000" b="1" i="1" err="1">
                <a:solidFill>
                  <a:srgbClr val="003366"/>
                </a:solidFill>
              </a:rPr>
              <a:t>Điều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khiển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tự</a:t>
            </a:r>
            <a:r>
              <a:rPr lang="en-US" sz="2000" b="1" i="1">
                <a:solidFill>
                  <a:srgbClr val="003366"/>
                </a:solidFill>
              </a:rPr>
              <a:t> </a:t>
            </a:r>
            <a:r>
              <a:rPr lang="en-US" sz="2000" b="1" i="1" err="1">
                <a:solidFill>
                  <a:srgbClr val="003366"/>
                </a:solidFill>
              </a:rPr>
              <a:t>động</a:t>
            </a:r>
            <a:endParaRPr lang="en-US" sz="2000" b="1" i="1">
              <a:solidFill>
                <a:srgbClr val="003366"/>
              </a:solidFill>
            </a:endParaRPr>
          </a:p>
          <a:p>
            <a:endParaRPr lang="en-US" sz="2000" b="1" i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395728"/>
                  </p:ext>
                </p:extLst>
              </p:nvPr>
            </p:nvGraphicFramePr>
            <p:xfrm>
              <a:off x="1109092" y="1721457"/>
              <a:ext cx="10411328" cy="24429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5664">
                      <a:extLst>
                        <a:ext uri="{9D8B030D-6E8A-4147-A177-3AD203B41FA5}">
                          <a16:colId xmlns:a16="http://schemas.microsoft.com/office/drawing/2014/main" val="1709470267"/>
                        </a:ext>
                      </a:extLst>
                    </a:gridCol>
                    <a:gridCol w="5205664">
                      <a:extLst>
                        <a:ext uri="{9D8B030D-6E8A-4147-A177-3AD203B41FA5}">
                          <a16:colId xmlns:a16="http://schemas.microsoft.com/office/drawing/2014/main" val="383078742"/>
                        </a:ext>
                      </a:extLst>
                    </a:gridCol>
                  </a:tblGrid>
                  <a:tr h="4835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err="1"/>
                            <a:t>Tham</a:t>
                          </a:r>
                          <a:r>
                            <a:rPr lang="en-US" sz="2000"/>
                            <a:t> </a:t>
                          </a:r>
                          <a:r>
                            <a:rPr lang="en-US" sz="2000" err="1"/>
                            <a:t>số</a:t>
                          </a:r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err="1"/>
                            <a:t>Giá</a:t>
                          </a:r>
                          <a:r>
                            <a:rPr lang="en-US" sz="2000" baseline="0"/>
                            <a:t> </a:t>
                          </a:r>
                          <a:r>
                            <a:rPr lang="en-US" sz="2000" baseline="0" err="1"/>
                            <a:t>trị</a:t>
                          </a:r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315396"/>
                      </a:ext>
                    </a:extLst>
                  </a:tr>
                  <a:tr h="4835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Khối</a:t>
                          </a:r>
                          <a:r>
                            <a:rPr lang="en-US" sz="2000" baseline="0"/>
                            <a:t> </a:t>
                          </a:r>
                          <a:r>
                            <a:rPr lang="en-US" sz="2000" baseline="0" err="1"/>
                            <a:t>lượng</a:t>
                          </a:r>
                          <a:r>
                            <a:rPr lang="en-US" sz="2000" baseline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2422435"/>
                      </a:ext>
                    </a:extLst>
                  </a:tr>
                  <a:tr h="4835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Chiều</a:t>
                          </a:r>
                          <a:r>
                            <a:rPr lang="en-US" sz="2000" baseline="0"/>
                            <a:t> </a:t>
                          </a:r>
                          <a:r>
                            <a:rPr lang="en-US" sz="2000" baseline="0" err="1"/>
                            <a:t>dài</a:t>
                          </a:r>
                          <a:r>
                            <a:rPr lang="en-US" sz="2000" baseline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oMath>
                          </a14:m>
                          <a:r>
                            <a:rPr lang="en-US" sz="2000"/>
                            <a:t>,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=0.05</m:t>
                              </m:r>
                            </m:oMath>
                          </a14:m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866506"/>
                      </a:ext>
                    </a:extLst>
                  </a:tr>
                  <a:tr h="5087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Mô</a:t>
                          </a:r>
                          <a:r>
                            <a:rPr lang="en-US" sz="2000" baseline="0"/>
                            <a:t> men </a:t>
                          </a:r>
                          <a:r>
                            <a:rPr lang="en-US" sz="2000" baseline="0" err="1"/>
                            <a:t>quán</a:t>
                          </a:r>
                          <a:r>
                            <a:rPr lang="en-US" sz="2000" baseline="0"/>
                            <a:t> </a:t>
                          </a:r>
                          <a:r>
                            <a:rPr lang="en-US" sz="2000" baseline="0" err="1"/>
                            <a:t>tính</a:t>
                          </a:r>
                          <a:r>
                            <a:rPr lang="en-US" sz="2000" baseline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𝑘𝑔</m:t>
                                  </m:r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p>
                                    <m:sSupPr>
                                      <m:ctrlP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sz="2000"/>
                            <a:t>,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=0.1</m:t>
                              </m:r>
                            </m:oMath>
                          </a14:m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510268"/>
                      </a:ext>
                    </a:extLst>
                  </a:tr>
                  <a:tr h="4835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Hệ</a:t>
                          </a:r>
                          <a:r>
                            <a:rPr lang="en-US" sz="2000" baseline="0"/>
                            <a:t> </a:t>
                          </a:r>
                          <a:r>
                            <a:rPr lang="en-US" sz="2000" baseline="0" err="1"/>
                            <a:t>số</a:t>
                          </a:r>
                          <a:r>
                            <a:rPr lang="en-US" sz="2000" baseline="0"/>
                            <a:t> ma </a:t>
                          </a:r>
                          <a:r>
                            <a:rPr lang="en-US" sz="2000" baseline="0" err="1"/>
                            <a:t>sát</a:t>
                          </a:r>
                          <a:r>
                            <a:rPr lang="en-US" sz="2000" baseline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sz="20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68663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395728"/>
                  </p:ext>
                </p:extLst>
              </p:nvPr>
            </p:nvGraphicFramePr>
            <p:xfrm>
              <a:off x="1109092" y="1721457"/>
              <a:ext cx="10411328" cy="24429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05664">
                      <a:extLst>
                        <a:ext uri="{9D8B030D-6E8A-4147-A177-3AD203B41FA5}">
                          <a16:colId xmlns:a16="http://schemas.microsoft.com/office/drawing/2014/main" val="1709470267"/>
                        </a:ext>
                      </a:extLst>
                    </a:gridCol>
                    <a:gridCol w="5205664">
                      <a:extLst>
                        <a:ext uri="{9D8B030D-6E8A-4147-A177-3AD203B41FA5}">
                          <a16:colId xmlns:a16="http://schemas.microsoft.com/office/drawing/2014/main" val="383078742"/>
                        </a:ext>
                      </a:extLst>
                    </a:gridCol>
                  </a:tblGrid>
                  <a:tr h="4835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err="1"/>
                            <a:t>Tham</a:t>
                          </a:r>
                          <a:r>
                            <a:rPr lang="en-US" sz="2000"/>
                            <a:t> </a:t>
                          </a:r>
                          <a:r>
                            <a:rPr lang="en-US" sz="2000" err="1"/>
                            <a:t>số</a:t>
                          </a:r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err="1"/>
                            <a:t>Giá</a:t>
                          </a:r>
                          <a:r>
                            <a:rPr lang="en-US" sz="2000" baseline="0"/>
                            <a:t> </a:t>
                          </a:r>
                          <a:r>
                            <a:rPr lang="en-US" sz="2000" baseline="0" err="1"/>
                            <a:t>trị</a:t>
                          </a:r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315396"/>
                      </a:ext>
                    </a:extLst>
                  </a:tr>
                  <a:tr h="4835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7" t="-107595" r="-100351" b="-3113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34" t="-107595" r="-468" b="-3113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422435"/>
                      </a:ext>
                    </a:extLst>
                  </a:tr>
                  <a:tr h="4835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7" t="-205000" r="-100351" b="-2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34" t="-205000" r="-46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2866506"/>
                      </a:ext>
                    </a:extLst>
                  </a:tr>
                  <a:tr h="5087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7" t="-293976" r="-10035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34" t="-293976" r="-46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510268"/>
                      </a:ext>
                    </a:extLst>
                  </a:tr>
                  <a:tr h="4835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7" t="-408750" r="-100351" b="-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34" t="-408750" r="-468" b="-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6866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DC1D587-EE09-CC3F-0772-05A3E0E050FD}"/>
              </a:ext>
            </a:extLst>
          </p:cNvPr>
          <p:cNvSpPr txBox="1"/>
          <p:nvPr/>
        </p:nvSpPr>
        <p:spPr>
          <a:xfrm>
            <a:off x="4341940" y="4558146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1.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Tham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hành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MWMR</a:t>
            </a:r>
          </a:p>
        </p:txBody>
      </p:sp>
    </p:spTree>
    <p:extLst>
      <p:ext uri="{BB962C8B-B14F-4D97-AF65-F5344CB8AC3E}">
        <p14:creationId xmlns:p14="http://schemas.microsoft.com/office/powerpoint/2010/main" val="115011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03795" y="1264443"/>
                <a:ext cx="11515725" cy="493871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b="1">
                    <a:solidFill>
                      <a:srgbClr val="003366"/>
                    </a:solidFill>
                  </a:rPr>
                  <a:t>Quỹ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đạo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đặt</a:t>
                </a:r>
                <a:r>
                  <a:rPr lang="en-US" sz="1800" b="1">
                    <a:solidFill>
                      <a:srgbClr val="003366"/>
                    </a:solidFill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b="1">
                    <a:solidFill>
                      <a:srgbClr val="003366"/>
                    </a:solidFill>
                  </a:rPr>
                  <a:t>	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Nửa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cung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tròn</a:t>
                </a:r>
                <a:r>
                  <a:rPr lang="en-US" sz="1800" b="1">
                    <a:solidFill>
                      <a:srgbClr val="003366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func>
                                    <m:funcPr>
                                      <m:ctrlP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1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  <m:r>
                                        <a:rPr lang="en-US" sz="1800" b="1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800" b="1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800" b="1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1800" b="1">
                  <a:solidFill>
                    <a:srgbClr val="003366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b="1">
                    <a:solidFill>
                      <a:srgbClr val="003366"/>
                    </a:solidFill>
                  </a:rPr>
                  <a:t>	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Đường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tròn</a:t>
                </a:r>
                <a:r>
                  <a:rPr lang="en-US" sz="1800" b="1">
                    <a:solidFill>
                      <a:srgbClr val="003366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brk m:alnAt="7"/>
                                        </m:rPr>
                                        <a:rPr lang="en-US" sz="1800" b="1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</m:t>
                                      </m:r>
                                      <m:r>
                                        <a:rPr lang="en-US" sz="1800" b="1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800" b="1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800" b="1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1800" b="1">
                  <a:solidFill>
                    <a:srgbClr val="003366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b="1" err="1">
                    <a:solidFill>
                      <a:srgbClr val="003366"/>
                    </a:solidFill>
                  </a:rPr>
                  <a:t>Với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hệ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số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trượt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chọn</a:t>
                </a:r>
                <a:r>
                  <a:rPr lang="en-US" sz="1800" b="1">
                    <a:solidFill>
                      <a:srgbClr val="003366"/>
                    </a:solidFill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b="1">
                    <a:solidFill>
                      <a:srgbClr val="003366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1800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𝟎𝟎𝟏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𝟎𝟎𝟏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𝟎𝟎𝟏</m:t>
                    </m:r>
                  </m:oMath>
                </a14:m>
                <a:endParaRPr lang="en-US" sz="1800" b="1">
                  <a:solidFill>
                    <a:srgbClr val="003366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b="1">
                    <a:solidFill>
                      <a:srgbClr val="003366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𝟎𝟎𝟏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𝟎𝟎𝟐</m:t>
                    </m:r>
                  </m:oMath>
                </a14:m>
                <a:endParaRPr lang="en-US" sz="1800" b="1">
                  <a:solidFill>
                    <a:srgbClr val="003366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b="1" err="1">
                    <a:solidFill>
                      <a:srgbClr val="003366"/>
                    </a:solidFill>
                  </a:rPr>
                  <a:t>Với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với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hệ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số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trượt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chọn</a:t>
                </a:r>
                <a:r>
                  <a:rPr lang="en-US" sz="1800" b="1">
                    <a:solidFill>
                      <a:srgbClr val="003366"/>
                    </a:solidFill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b="1">
                    <a:solidFill>
                      <a:srgbClr val="003366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𝟎𝟎𝟏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𝟎𝟎𝟏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b="1">
                    <a:solidFill>
                      <a:srgbClr val="0033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𝝂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𝟎𝟎𝟐</m:t>
                    </m:r>
                  </m:oMath>
                </a14:m>
                <a:endParaRPr lang="en-US" sz="1800" b="1">
                  <a:solidFill>
                    <a:srgbClr val="003366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b="1" err="1">
                    <a:solidFill>
                      <a:srgbClr val="003366"/>
                    </a:solidFill>
                  </a:rPr>
                  <a:t>Nhiễu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thăm</a:t>
                </a:r>
                <a:r>
                  <a:rPr lang="en-US" sz="1800" b="1">
                    <a:solidFill>
                      <a:srgbClr val="003366"/>
                    </a:solidFill>
                  </a:rPr>
                  <a:t> </a:t>
                </a:r>
                <a:r>
                  <a:rPr lang="en-US" sz="1800" b="1" err="1">
                    <a:solidFill>
                      <a:srgbClr val="003366"/>
                    </a:solidFill>
                  </a:rPr>
                  <a:t>dò</a:t>
                </a:r>
                <a:r>
                  <a:rPr lang="en-US" sz="1800" b="1">
                    <a:solidFill>
                      <a:srgbClr val="003366"/>
                    </a:solidFill>
                  </a:rPr>
                  <a:t>: </a:t>
                </a:r>
                <a:endParaRPr lang="en-US" sz="1800" b="1" i="1">
                  <a:solidFill>
                    <a:srgbClr val="003366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0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1" i="0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1800" b="1">
                  <a:solidFill>
                    <a:srgbClr val="003366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800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800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800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800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1800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b="1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𝐬𝐢𝐧</m:t>
                                      </m:r>
                                    </m:e>
                                    <m:sup>
                                      <m:r>
                                        <a:rPr lang="en-US" sz="18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1800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fName>
                        <m:e>
                          <m: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b="1">
                  <a:solidFill>
                    <a:srgbClr val="003366"/>
                  </a:solidFill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03795" y="1264443"/>
                <a:ext cx="11515725" cy="4938713"/>
              </a:xfrm>
              <a:blipFill>
                <a:blip r:embed="rId2"/>
                <a:stretch>
                  <a:fillRect l="-371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6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688787" y="966118"/>
                <a:ext cx="1081442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Kết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quả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phỏng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nửa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tròn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𝒓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𝟓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𝒄𝒐𝒔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   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𝒄𝒐𝒔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   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𝒄𝒐𝒔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𝝆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7" y="966118"/>
                <a:ext cx="10814426" cy="374270"/>
              </a:xfrm>
              <a:prstGeom prst="rect">
                <a:avLst/>
              </a:prstGeom>
              <a:blipFill>
                <a:blip r:embed="rId2"/>
                <a:stretch>
                  <a:fillRect l="-395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E5DB950D-4747-2569-8242-454189FA3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7" y="1375181"/>
            <a:ext cx="11022159" cy="41076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833880" y="5482819"/>
                <a:ext cx="7257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 6.1.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suất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với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880" y="5482819"/>
                <a:ext cx="7257051" cy="646331"/>
              </a:xfrm>
              <a:prstGeom prst="rect">
                <a:avLst/>
              </a:prstGeom>
              <a:blipFill>
                <a:blip r:embed="rId4"/>
                <a:stretch>
                  <a:fillRect l="-756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21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833880" y="5482819"/>
                <a:ext cx="6105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6.2. Sai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lệch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US" sz="1800" b="1" i="0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khi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880" y="5482819"/>
                <a:ext cx="6105261" cy="646331"/>
              </a:xfrm>
              <a:prstGeom prst="rect">
                <a:avLst/>
              </a:prstGeom>
              <a:blipFill>
                <a:blip r:embed="rId2"/>
                <a:stretch>
                  <a:fillRect l="-899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8AB3E71D-761A-2B8F-3212-9FF377A78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6" y="1157198"/>
            <a:ext cx="11276957" cy="42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5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665068" y="5165017"/>
                <a:ext cx="72265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6.3.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Trọng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NN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cấu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trúc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AC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068" y="5165017"/>
                <a:ext cx="7226594" cy="646331"/>
              </a:xfrm>
              <a:prstGeom prst="rect">
                <a:avLst/>
              </a:prstGeom>
              <a:blipFill>
                <a:blip r:embed="rId2"/>
                <a:stretch>
                  <a:fillRect l="-675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6F2E867-71F9-6308-63D1-12D6AC4D5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742"/>
            <a:ext cx="6443003" cy="240111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D16116C-8380-8492-0B14-742397868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83" y="1744604"/>
            <a:ext cx="6260417" cy="2333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5BB8D6-D0D5-69C7-7E75-847D49DB44ED}"/>
              </a:ext>
            </a:extLst>
          </p:cNvPr>
          <p:cNvSpPr txBox="1"/>
          <p:nvPr/>
        </p:nvSpPr>
        <p:spPr>
          <a:xfrm>
            <a:off x="1415499" y="4444773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7ADF-A3DC-005C-3869-3CFE8E18E449}"/>
              </a:ext>
            </a:extLst>
          </p:cNvPr>
          <p:cNvSpPr txBox="1"/>
          <p:nvPr/>
        </p:nvSpPr>
        <p:spPr>
          <a:xfrm>
            <a:off x="7344412" y="4454921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critic</a:t>
            </a:r>
          </a:p>
        </p:txBody>
      </p:sp>
    </p:spTree>
    <p:extLst>
      <p:ext uri="{BB962C8B-B14F-4D97-AF65-F5344CB8AC3E}">
        <p14:creationId xmlns:p14="http://schemas.microsoft.com/office/powerpoint/2010/main" val="332955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805744" y="5550228"/>
                <a:ext cx="66110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6.4.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44" y="5550228"/>
                <a:ext cx="6611041" cy="646331"/>
              </a:xfrm>
              <a:prstGeom prst="rect">
                <a:avLst/>
              </a:prstGeom>
              <a:blipFill>
                <a:blip r:embed="rId2"/>
                <a:stretch>
                  <a:fillRect l="-737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0919BC-A2B2-C9F6-3A6E-2D1A002A7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216"/>
            <a:ext cx="12192000" cy="4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54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334906" y="5718254"/>
                <a:ext cx="81932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6.5.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chuyển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MWMR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06" y="5718254"/>
                <a:ext cx="8193205" cy="646331"/>
              </a:xfrm>
              <a:prstGeom prst="rect">
                <a:avLst/>
              </a:prstGeom>
              <a:blipFill>
                <a:blip r:embed="rId2"/>
                <a:stretch>
                  <a:fillRect l="-595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81565EF-C190-CD52-CFA6-621AB14B7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198"/>
            <a:ext cx="12192000" cy="4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7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688787" y="966118"/>
                <a:ext cx="1081442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Kết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quả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phỏng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nửa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tròn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𝒓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𝟓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𝒄𝒐𝒔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   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𝒄𝒐𝒔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   </m:t>
                            </m:r>
                            <m:r>
                              <a:rPr lang="en-US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𝒄𝒐𝒔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𝝆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=−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7" y="966118"/>
                <a:ext cx="10814426" cy="651269"/>
              </a:xfrm>
              <a:prstGeom prst="rect">
                <a:avLst/>
              </a:prstGeom>
              <a:blipFill>
                <a:blip r:embed="rId2"/>
                <a:stretch>
                  <a:fillRect l="-395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736898" y="5746055"/>
                <a:ext cx="74301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6.6.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suất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với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98" y="5746055"/>
                <a:ext cx="7430176" cy="646331"/>
              </a:xfrm>
              <a:prstGeom prst="rect">
                <a:avLst/>
              </a:prstGeom>
              <a:blipFill>
                <a:blip r:embed="rId3"/>
                <a:stretch>
                  <a:fillRect l="-738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Histogram&#10;&#10;Description automatically generated">
            <a:extLst>
              <a:ext uri="{FF2B5EF4-FFF2-40B4-BE49-F238E27FC236}">
                <a16:creationId xmlns:a16="http://schemas.microsoft.com/office/drawing/2014/main" id="{58662CC0-E340-0792-A3AF-C72C8C1AD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02" y="1769435"/>
            <a:ext cx="10670596" cy="39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57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3112320" y="5506947"/>
                <a:ext cx="62783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6.7. Sai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lệch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US" sz="1800" b="1" i="0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khi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320" y="5506947"/>
                <a:ext cx="6278385" cy="646331"/>
              </a:xfrm>
              <a:prstGeom prst="rect">
                <a:avLst/>
              </a:prstGeom>
              <a:blipFill>
                <a:blip r:embed="rId2"/>
                <a:stretch>
                  <a:fillRect l="-875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CC3F67F-F063-C2D7-87B2-BEC1B58FC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6" y="1075779"/>
            <a:ext cx="11825555" cy="44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1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482703" y="5012509"/>
                <a:ext cx="74558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6.8.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Trọng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NN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cấu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trúc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AC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03" y="5012509"/>
                <a:ext cx="7455824" cy="646331"/>
              </a:xfrm>
              <a:prstGeom prst="rect">
                <a:avLst/>
              </a:prstGeom>
              <a:blipFill>
                <a:blip r:embed="rId2"/>
                <a:stretch>
                  <a:fillRect l="-65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5BB8D6-D0D5-69C7-7E75-847D49DB44ED}"/>
              </a:ext>
            </a:extLst>
          </p:cNvPr>
          <p:cNvSpPr txBox="1"/>
          <p:nvPr/>
        </p:nvSpPr>
        <p:spPr>
          <a:xfrm>
            <a:off x="1429353" y="4347371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7ADF-A3DC-005C-3869-3CFE8E18E449}"/>
              </a:ext>
            </a:extLst>
          </p:cNvPr>
          <p:cNvSpPr txBox="1"/>
          <p:nvPr/>
        </p:nvSpPr>
        <p:spPr>
          <a:xfrm>
            <a:off x="7316703" y="4347371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critic</a:t>
            </a:r>
          </a:p>
        </p:txBody>
      </p:sp>
      <p:pic>
        <p:nvPicPr>
          <p:cNvPr id="5" name="Picture 4" descr="Chart, application&#10;&#10;Description automatically generated with medium confidence">
            <a:extLst>
              <a:ext uri="{FF2B5EF4-FFF2-40B4-BE49-F238E27FC236}">
                <a16:creationId xmlns:a16="http://schemas.microsoft.com/office/drawing/2014/main" id="{1518460B-0752-C723-90E3-007347F8A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029"/>
            <a:ext cx="6350206" cy="2366536"/>
          </a:xfrm>
          <a:prstGeom prst="rect">
            <a:avLst/>
          </a:prstGeom>
        </p:spPr>
      </p:pic>
      <p:pic>
        <p:nvPicPr>
          <p:cNvPr id="9" name="Picture 8" descr="Chart, application&#10;&#10;Description automatically generated">
            <a:extLst>
              <a:ext uri="{FF2B5EF4-FFF2-40B4-BE49-F238E27FC236}">
                <a16:creationId xmlns:a16="http://schemas.microsoft.com/office/drawing/2014/main" id="{48D61412-1805-268C-B829-96192ABC4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9" y="1685029"/>
            <a:ext cx="6350206" cy="23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8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dung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chính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4000" err="1">
                <a:solidFill>
                  <a:srgbClr val="002060"/>
                </a:solidFill>
              </a:rPr>
              <a:t>Đặt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vấn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đề</a:t>
            </a:r>
            <a:endParaRPr lang="en-US" sz="4000">
              <a:solidFill>
                <a:srgbClr val="002060"/>
              </a:solidFill>
            </a:endParaRPr>
          </a:p>
          <a:p>
            <a:r>
              <a:rPr lang="en-US" sz="4000" err="1">
                <a:solidFill>
                  <a:srgbClr val="002060"/>
                </a:solidFill>
              </a:rPr>
              <a:t>Tổng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quan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về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học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tăng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cường</a:t>
            </a:r>
            <a:endParaRPr lang="en-US" sz="4000">
              <a:solidFill>
                <a:srgbClr val="002060"/>
              </a:solidFill>
            </a:endParaRPr>
          </a:p>
          <a:p>
            <a:r>
              <a:rPr lang="en-US" sz="4000" err="1">
                <a:solidFill>
                  <a:srgbClr val="002060"/>
                </a:solidFill>
              </a:rPr>
              <a:t>Mô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hình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xe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tự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hành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ba</a:t>
            </a:r>
            <a:r>
              <a:rPr lang="en-US" sz="4000">
                <a:solidFill>
                  <a:srgbClr val="002060"/>
                </a:solidFill>
              </a:rPr>
              <a:t> bánh </a:t>
            </a:r>
            <a:r>
              <a:rPr lang="en-US" sz="4000" err="1">
                <a:solidFill>
                  <a:srgbClr val="002060"/>
                </a:solidFill>
              </a:rPr>
              <a:t>mecanum</a:t>
            </a:r>
            <a:endParaRPr lang="en-US" sz="4000">
              <a:solidFill>
                <a:srgbClr val="002060"/>
              </a:solidFill>
            </a:endParaRPr>
          </a:p>
          <a:p>
            <a:r>
              <a:rPr lang="en-US" sz="4000" err="1">
                <a:solidFill>
                  <a:srgbClr val="002060"/>
                </a:solidFill>
              </a:rPr>
              <a:t>Thiết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kế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bộ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điều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khiển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học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tăng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cường</a:t>
            </a:r>
            <a:endParaRPr lang="en-US" sz="4000">
              <a:solidFill>
                <a:srgbClr val="002060"/>
              </a:solidFill>
            </a:endParaRPr>
          </a:p>
          <a:p>
            <a:r>
              <a:rPr lang="en-US" sz="4000" err="1">
                <a:solidFill>
                  <a:srgbClr val="002060"/>
                </a:solidFill>
              </a:rPr>
              <a:t>Phân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tích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tính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ổn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định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của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hệ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thống</a:t>
            </a:r>
            <a:endParaRPr lang="en-US" sz="4000">
              <a:solidFill>
                <a:srgbClr val="002060"/>
              </a:solidFill>
            </a:endParaRPr>
          </a:p>
          <a:p>
            <a:r>
              <a:rPr lang="en-US" sz="4000" err="1">
                <a:solidFill>
                  <a:srgbClr val="002060"/>
                </a:solidFill>
              </a:rPr>
              <a:t>Kết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quả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mô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phỏng</a:t>
            </a:r>
            <a:endParaRPr lang="en-US" sz="4000">
              <a:solidFill>
                <a:srgbClr val="002060"/>
              </a:solidFill>
            </a:endParaRPr>
          </a:p>
          <a:p>
            <a:r>
              <a:rPr lang="en-US" sz="4000" err="1">
                <a:solidFill>
                  <a:srgbClr val="002060"/>
                </a:solidFill>
              </a:rPr>
              <a:t>Kết</a:t>
            </a:r>
            <a:r>
              <a:rPr lang="en-US" sz="4000">
                <a:solidFill>
                  <a:srgbClr val="002060"/>
                </a:solidFill>
              </a:rPr>
              <a:t> </a:t>
            </a:r>
            <a:r>
              <a:rPr lang="en-US" sz="4000" err="1">
                <a:solidFill>
                  <a:srgbClr val="002060"/>
                </a:solidFill>
              </a:rPr>
              <a:t>luận</a:t>
            </a:r>
            <a:endParaRPr lang="en-US" sz="400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95EF5-D67C-7AD3-4C7F-029F1516578F}"/>
              </a:ext>
            </a:extLst>
          </p:cNvPr>
          <p:cNvSpPr/>
          <p:nvPr/>
        </p:nvSpPr>
        <p:spPr>
          <a:xfrm>
            <a:off x="682580" y="6143223"/>
            <a:ext cx="3065172" cy="2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11808-5E77-9B8A-F6FD-B1BA806C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" y="6197958"/>
            <a:ext cx="2263457" cy="2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805744" y="5700801"/>
                <a:ext cx="68402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6.9.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44" y="5700801"/>
                <a:ext cx="6840270" cy="646331"/>
              </a:xfrm>
              <a:prstGeom prst="rect">
                <a:avLst/>
              </a:prstGeom>
              <a:blipFill>
                <a:blip r:embed="rId2"/>
                <a:stretch>
                  <a:fillRect l="-71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F1CD33A-B585-24EE-3548-5F94D72F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198"/>
            <a:ext cx="12192000" cy="4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13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334906" y="5718254"/>
                <a:ext cx="85731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6.10.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chuyển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MWMR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06" y="5718254"/>
                <a:ext cx="8573116" cy="646331"/>
              </a:xfrm>
              <a:prstGeom prst="rect">
                <a:avLst/>
              </a:prstGeom>
              <a:blipFill>
                <a:blip r:embed="rId2"/>
                <a:stretch>
                  <a:fillRect l="-569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CFD1642-C6FA-C207-77AD-07751D0F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198"/>
            <a:ext cx="12192000" cy="4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77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400148" y="5846546"/>
                <a:ext cx="73917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6.11.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suất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với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48" y="5846546"/>
                <a:ext cx="7391703" cy="646331"/>
              </a:xfrm>
              <a:prstGeom prst="rect">
                <a:avLst/>
              </a:prstGeom>
              <a:blipFill>
                <a:blip r:embed="rId2"/>
                <a:stretch>
                  <a:fillRect l="-74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BA3B06-30F3-1FA6-FA4C-6B876240750F}"/>
                  </a:ext>
                </a:extLst>
              </p:cNvPr>
              <p:cNvSpPr txBox="1"/>
              <p:nvPr/>
            </p:nvSpPr>
            <p:spPr>
              <a:xfrm>
                <a:off x="693577" y="911324"/>
                <a:ext cx="11357395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Kết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quả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phỏng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đường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tròn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𝒓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brk m:alnAt="7"/>
                                        </m:rP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</m:t>
                                      </m:r>
                                      <m: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𝝆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BA3B06-30F3-1FA6-FA4C-6B876240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77" y="911324"/>
                <a:ext cx="11357395" cy="374270"/>
              </a:xfrm>
              <a:prstGeom prst="rect">
                <a:avLst/>
              </a:prstGeom>
              <a:blipFill>
                <a:blip r:embed="rId3"/>
                <a:stretch>
                  <a:fillRect l="-376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Histogram&#10;&#10;Description automatically generated">
            <a:extLst>
              <a:ext uri="{FF2B5EF4-FFF2-40B4-BE49-F238E27FC236}">
                <a16:creationId xmlns:a16="http://schemas.microsoft.com/office/drawing/2014/main" id="{989FC5CC-CD9E-D0C2-5CC3-8CF52176A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939"/>
            <a:ext cx="11667091" cy="43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60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833880" y="5482819"/>
                <a:ext cx="62399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6.12. Sai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lệch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US" sz="1800" b="1" i="0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khi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880" y="5482819"/>
                <a:ext cx="6239913" cy="646331"/>
              </a:xfrm>
              <a:prstGeom prst="rect">
                <a:avLst/>
              </a:prstGeom>
              <a:blipFill>
                <a:blip r:embed="rId2"/>
                <a:stretch>
                  <a:fillRect l="-88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8F47611-5799-D482-5A1C-B2543366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6" y="1293677"/>
            <a:ext cx="11240863" cy="41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4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665068" y="5165017"/>
                <a:ext cx="74173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 6.13.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Trọng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NN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cấu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trúc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AC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068" y="5165017"/>
                <a:ext cx="7417352" cy="646331"/>
              </a:xfrm>
              <a:prstGeom prst="rect">
                <a:avLst/>
              </a:prstGeom>
              <a:blipFill>
                <a:blip r:embed="rId2"/>
                <a:stretch>
                  <a:fillRect l="-657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5BB8D6-D0D5-69C7-7E75-847D49DB44ED}"/>
              </a:ext>
            </a:extLst>
          </p:cNvPr>
          <p:cNvSpPr txBox="1"/>
          <p:nvPr/>
        </p:nvSpPr>
        <p:spPr>
          <a:xfrm>
            <a:off x="1415499" y="4444773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7ADF-A3DC-005C-3869-3CFE8E18E449}"/>
              </a:ext>
            </a:extLst>
          </p:cNvPr>
          <p:cNvSpPr txBox="1"/>
          <p:nvPr/>
        </p:nvSpPr>
        <p:spPr>
          <a:xfrm>
            <a:off x="7344412" y="4454921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critic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444D8CC-7530-F78B-4A94-D82343C55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3" y="1997515"/>
            <a:ext cx="6096001" cy="2271802"/>
          </a:xfrm>
          <a:prstGeom prst="rect">
            <a:avLst/>
          </a:prstGeom>
        </p:spPr>
      </p:pic>
      <p:pic>
        <p:nvPicPr>
          <p:cNvPr id="10" name="Picture 9" descr="Graphical user interface, chart, application&#10;&#10;Description automatically generated with medium confidence">
            <a:extLst>
              <a:ext uri="{FF2B5EF4-FFF2-40B4-BE49-F238E27FC236}">
                <a16:creationId xmlns:a16="http://schemas.microsoft.com/office/drawing/2014/main" id="{58B4BB4B-1983-4856-F2C5-F8FA2102D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980376"/>
            <a:ext cx="6096001" cy="227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805744" y="5550228"/>
                <a:ext cx="6801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6.14.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44" y="5550228"/>
                <a:ext cx="6801798" cy="646331"/>
              </a:xfrm>
              <a:prstGeom prst="rect">
                <a:avLst/>
              </a:prstGeom>
              <a:blipFill>
                <a:blip r:embed="rId2"/>
                <a:stretch>
                  <a:fillRect l="-717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695B168-372C-388D-448C-293D8B490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8" y="1239084"/>
            <a:ext cx="11191164" cy="41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31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334906" y="5718254"/>
                <a:ext cx="839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6.15.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chuyển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MWMR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06" y="5718254"/>
                <a:ext cx="8399992" cy="646331"/>
              </a:xfrm>
              <a:prstGeom prst="rect">
                <a:avLst/>
              </a:prstGeom>
              <a:blipFill>
                <a:blip r:embed="rId2"/>
                <a:stretch>
                  <a:fillRect l="-581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6E56B8AD-7F22-229A-8D84-45854823A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198"/>
            <a:ext cx="12192000" cy="4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5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736898" y="5746055"/>
                <a:ext cx="75648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6.16.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suất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với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98" y="5746055"/>
                <a:ext cx="7564828" cy="646331"/>
              </a:xfrm>
              <a:prstGeom prst="rect">
                <a:avLst/>
              </a:prstGeom>
              <a:blipFill>
                <a:blip r:embed="rId2"/>
                <a:stretch>
                  <a:fillRect l="-725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1F498E6A-A3E0-17E5-39D5-BF6E4B780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32" y="1278988"/>
            <a:ext cx="8875013" cy="4437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2F90F1-EF95-523B-CCAF-8A5CB39AE4CF}"/>
                  </a:ext>
                </a:extLst>
              </p:cNvPr>
              <p:cNvSpPr txBox="1"/>
              <p:nvPr/>
            </p:nvSpPr>
            <p:spPr>
              <a:xfrm>
                <a:off x="617561" y="950753"/>
                <a:ext cx="10983035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Kết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quả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phỏng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đường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tròn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𝒓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brk m:alnAt="7"/>
                                        </m:rP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</m:t>
                                      </m:r>
                                      <m: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𝝆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=−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2F90F1-EF95-523B-CCAF-8A5CB39AE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61" y="950753"/>
                <a:ext cx="10983035" cy="374270"/>
              </a:xfrm>
              <a:prstGeom prst="rect">
                <a:avLst/>
              </a:prstGeom>
              <a:blipFill>
                <a:blip r:embed="rId4"/>
                <a:stretch>
                  <a:fillRect l="-33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445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3112320" y="5506947"/>
                <a:ext cx="64130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 6.17. Sai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lệch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US" sz="1800" b="1" i="0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khi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320" y="5506947"/>
                <a:ext cx="6413038" cy="646331"/>
              </a:xfrm>
              <a:prstGeom prst="rect">
                <a:avLst/>
              </a:prstGeom>
              <a:blipFill>
                <a:blip r:embed="rId2"/>
                <a:stretch>
                  <a:fillRect l="-856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4FB4C8-ACC0-9D7B-4EA6-DD8F7E8CC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44" y="928691"/>
            <a:ext cx="9156511" cy="45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5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482703" y="5012509"/>
                <a:ext cx="7590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6.18.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Trọng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NN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cấu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trúc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AC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03" y="5012509"/>
                <a:ext cx="7590476" cy="646331"/>
              </a:xfrm>
              <a:prstGeom prst="rect">
                <a:avLst/>
              </a:prstGeom>
              <a:blipFill>
                <a:blip r:embed="rId2"/>
                <a:stretch>
                  <a:fillRect l="-64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5BB8D6-D0D5-69C7-7E75-847D49DB44ED}"/>
              </a:ext>
            </a:extLst>
          </p:cNvPr>
          <p:cNvSpPr txBox="1"/>
          <p:nvPr/>
        </p:nvSpPr>
        <p:spPr>
          <a:xfrm>
            <a:off x="1429353" y="4347371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7ADF-A3DC-005C-3869-3CFE8E18E449}"/>
              </a:ext>
            </a:extLst>
          </p:cNvPr>
          <p:cNvSpPr txBox="1"/>
          <p:nvPr/>
        </p:nvSpPr>
        <p:spPr>
          <a:xfrm>
            <a:off x="7316703" y="4347371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critic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D5782C8-8CDF-30E1-8484-80A273EBE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1" y="1151468"/>
            <a:ext cx="6096000" cy="3048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4CAF0B2-8EBD-BA3F-02D5-0D3943342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19" y="1151468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6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6D9E-00BE-4FD2-8508-FCC5501E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Đặt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vấn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đề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37728-9F19-4782-8077-8CCBDD61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CDFFE-11B4-4056-95B7-F8D9988C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763" y="981465"/>
            <a:ext cx="2826124" cy="2539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A2512-7FB2-451F-9EB7-0CD860C3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64" y="3669983"/>
            <a:ext cx="2826123" cy="2396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0CD31-0DE8-4928-84D1-073FE0C5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39" y="960199"/>
            <a:ext cx="3265402" cy="2154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F595E-0E94-4AC3-9D03-55E31D558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843" y="3246870"/>
            <a:ext cx="2651394" cy="2945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B38F1B-3B25-446B-B533-6F1A73D90CEB}"/>
              </a:ext>
            </a:extLst>
          </p:cNvPr>
          <p:cNvSpPr/>
          <p:nvPr/>
        </p:nvSpPr>
        <p:spPr>
          <a:xfrm>
            <a:off x="4711493" y="2263829"/>
            <a:ext cx="2860149" cy="26043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Robot </a:t>
            </a:r>
            <a:r>
              <a:rPr lang="en-US" sz="32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32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cuộc</a:t>
            </a:r>
            <a:r>
              <a:rPr lang="en-US" sz="32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sống</a:t>
            </a:r>
            <a:endParaRPr lang="en-US" sz="3200" b="1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CEC5E44-94BF-4D96-9135-CBCE052DC22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rot="16200000" flipV="1">
            <a:off x="4414317" y="1929193"/>
            <a:ext cx="607960" cy="824111"/>
          </a:xfrm>
          <a:prstGeom prst="curvedConnector2">
            <a:avLst/>
          </a:prstGeom>
          <a:ln w="28575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187C265-516F-408C-B49F-8882C9AD0FDD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 rot="5400000">
            <a:off x="4448258" y="4037773"/>
            <a:ext cx="233074" cy="1131115"/>
          </a:xfrm>
          <a:prstGeom prst="curvedConnector4">
            <a:avLst>
              <a:gd name="adj1" fmla="val 98080"/>
              <a:gd name="adj2" fmla="val 68515"/>
            </a:avLst>
          </a:prstGeom>
          <a:ln w="28575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45D5E87-ECBE-414B-862F-127791DAA06C}"/>
              </a:ext>
            </a:extLst>
          </p:cNvPr>
          <p:cNvCxnSpPr>
            <a:cxnSpLocks/>
            <a:stCxn id="13" idx="7"/>
            <a:endCxn id="6" idx="1"/>
          </p:cNvCxnSpPr>
          <p:nvPr/>
        </p:nvCxnSpPr>
        <p:spPr>
          <a:xfrm rot="5400000" flipH="1" flipV="1">
            <a:off x="7475715" y="1928181"/>
            <a:ext cx="394117" cy="1039980"/>
          </a:xfrm>
          <a:prstGeom prst="curvedConnector2">
            <a:avLst/>
          </a:prstGeom>
          <a:ln w="28575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2CD0E90-72E1-70E9-6652-344A2D00207B}"/>
              </a:ext>
            </a:extLst>
          </p:cNvPr>
          <p:cNvCxnSpPr>
            <a:stCxn id="13" idx="5"/>
          </p:cNvCxnSpPr>
          <p:nvPr/>
        </p:nvCxnSpPr>
        <p:spPr>
          <a:xfrm rot="16200000" flipH="1">
            <a:off x="7556236" y="4083340"/>
            <a:ext cx="233075" cy="1039980"/>
          </a:xfrm>
          <a:prstGeom prst="curvedConnector4">
            <a:avLst>
              <a:gd name="adj1" fmla="val 98080"/>
              <a:gd name="adj2" fmla="val 70138"/>
            </a:avLst>
          </a:prstGeom>
          <a:ln w="28575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461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805744" y="5700801"/>
                <a:ext cx="69749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 6.19.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44" y="5700801"/>
                <a:ext cx="6974923" cy="646331"/>
              </a:xfrm>
              <a:prstGeom prst="rect">
                <a:avLst/>
              </a:prstGeom>
              <a:blipFill>
                <a:blip r:embed="rId2"/>
                <a:stretch>
                  <a:fillRect l="-699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7345E8B-E074-12C2-8684-288F6302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04" y="949105"/>
            <a:ext cx="9503391" cy="47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17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2334906" y="5718254"/>
                <a:ext cx="85731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6.20.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chuyển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MWMR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06" y="5718254"/>
                <a:ext cx="8573116" cy="646331"/>
              </a:xfrm>
              <a:prstGeom prst="rect">
                <a:avLst/>
              </a:prstGeom>
              <a:blipFill>
                <a:blip r:embed="rId2"/>
                <a:stretch>
                  <a:fillRect l="-569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7D8535F-EDB1-33EA-B9D6-82F656EA6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36" y="982481"/>
            <a:ext cx="9471546" cy="47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8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/>
              <p:nvPr/>
            </p:nvSpPr>
            <p:spPr>
              <a:xfrm>
                <a:off x="688787" y="966118"/>
                <a:ext cx="1081442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Kết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quả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phỏng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đường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tròn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𝒓</m:t>
                        </m:r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brk m:alnAt="7"/>
                                        </m:rP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</m:t>
                                      </m:r>
                                      <m: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𝝆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595F9-79CF-E842-5CAB-5F753DC9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7" y="966118"/>
                <a:ext cx="10814426" cy="651269"/>
              </a:xfrm>
              <a:prstGeom prst="rect">
                <a:avLst/>
              </a:prstGeom>
              <a:blipFill>
                <a:blip r:embed="rId2"/>
                <a:stretch>
                  <a:fillRect l="-39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1272592" y="5811291"/>
                <a:ext cx="102306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6.21.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suất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592" y="5811291"/>
                <a:ext cx="10230621" cy="646331"/>
              </a:xfrm>
              <a:prstGeom prst="rect">
                <a:avLst/>
              </a:prstGeom>
              <a:blipFill>
                <a:blip r:embed="rId3"/>
                <a:stretch>
                  <a:fillRect l="-536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Histogram&#10;&#10;Description automatically generated">
            <a:extLst>
              <a:ext uri="{FF2B5EF4-FFF2-40B4-BE49-F238E27FC236}">
                <a16:creationId xmlns:a16="http://schemas.microsoft.com/office/drawing/2014/main" id="{8CAA7CB0-59A7-52BC-ADE9-251DCC085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43" y="1818678"/>
            <a:ext cx="7914714" cy="39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82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1708245" y="5482819"/>
                <a:ext cx="91349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6.22. Sai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lệch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US" sz="1800" b="1" i="0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khi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45" y="5482819"/>
                <a:ext cx="9134937" cy="646331"/>
              </a:xfrm>
              <a:prstGeom prst="rect">
                <a:avLst/>
              </a:prstGeom>
              <a:blipFill>
                <a:blip r:embed="rId2"/>
                <a:stretch>
                  <a:fillRect l="-53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590BE4CE-FD2D-4312-DC46-87723232B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76" y="903995"/>
            <a:ext cx="9157648" cy="45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01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1217556" y="5165017"/>
                <a:ext cx="103123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6.23.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Trọng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NN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cấu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trúc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AC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556" y="5165017"/>
                <a:ext cx="10312375" cy="646331"/>
              </a:xfrm>
              <a:prstGeom prst="rect">
                <a:avLst/>
              </a:prstGeom>
              <a:blipFill>
                <a:blip r:embed="rId2"/>
                <a:stretch>
                  <a:fillRect l="-532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5BB8D6-D0D5-69C7-7E75-847D49DB44ED}"/>
              </a:ext>
            </a:extLst>
          </p:cNvPr>
          <p:cNvSpPr txBox="1"/>
          <p:nvPr/>
        </p:nvSpPr>
        <p:spPr>
          <a:xfrm>
            <a:off x="1415499" y="4444773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7ADF-A3DC-005C-3869-3CFE8E18E449}"/>
              </a:ext>
            </a:extLst>
          </p:cNvPr>
          <p:cNvSpPr txBox="1"/>
          <p:nvPr/>
        </p:nvSpPr>
        <p:spPr>
          <a:xfrm>
            <a:off x="7344412" y="4454921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critic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8452216-15FE-6E0A-3A33-C6E5CFC70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4" y="1332829"/>
            <a:ext cx="6096000" cy="3048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24D5236-B164-27FF-EDF6-11E7B638A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511" y="1332829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95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1510352" y="5528931"/>
                <a:ext cx="96968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6.24.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52" y="5528931"/>
                <a:ext cx="9696822" cy="646331"/>
              </a:xfrm>
              <a:prstGeom prst="rect">
                <a:avLst/>
              </a:prstGeom>
              <a:blipFill>
                <a:blip r:embed="rId2"/>
                <a:stretch>
                  <a:fillRect l="-566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F454AA6-5FCA-F140-1A6B-9B22AEA4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52" y="907545"/>
            <a:ext cx="9171295" cy="45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7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751766" y="5860036"/>
                <a:ext cx="112950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6.25.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chuyển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MWMR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66" y="5860036"/>
                <a:ext cx="11295015" cy="646331"/>
              </a:xfrm>
              <a:prstGeom prst="rect">
                <a:avLst/>
              </a:prstGeom>
              <a:blipFill>
                <a:blip r:embed="rId2"/>
                <a:stretch>
                  <a:fillRect l="-432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68BD7E-E6ED-6203-C2DC-22FB7250D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45" y="982481"/>
            <a:ext cx="9471546" cy="47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4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1140110" y="5746055"/>
                <a:ext cx="104037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6.26.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suất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0" y="5746055"/>
                <a:ext cx="10403745" cy="646331"/>
              </a:xfrm>
              <a:prstGeom prst="rect">
                <a:avLst/>
              </a:prstGeom>
              <a:blipFill>
                <a:blip r:embed="rId2"/>
                <a:stretch>
                  <a:fillRect l="-469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Histogram&#10;&#10;Description automatically generated">
            <a:extLst>
              <a:ext uri="{FF2B5EF4-FFF2-40B4-BE49-F238E27FC236}">
                <a16:creationId xmlns:a16="http://schemas.microsoft.com/office/drawing/2014/main" id="{FFCD105F-D453-BF55-ED06-699797BE8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40" y="827904"/>
            <a:ext cx="9635319" cy="48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1517744" y="5628087"/>
                <a:ext cx="93080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6.27. Sai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lệch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bám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US" sz="1800" b="1" i="0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44" y="5628087"/>
                <a:ext cx="9308061" cy="646331"/>
              </a:xfrm>
              <a:prstGeom prst="rect">
                <a:avLst/>
              </a:prstGeom>
              <a:blipFill>
                <a:blip r:embed="rId2"/>
                <a:stretch>
                  <a:fillRect l="-589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8F839166-E7A4-4711-BC06-AEBF5EAF3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44" y="891652"/>
            <a:ext cx="9156511" cy="45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43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1199813" y="4958458"/>
                <a:ext cx="10485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6.28.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Trọng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NN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cấu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trúc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AC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13" y="4958458"/>
                <a:ext cx="10485499" cy="646331"/>
              </a:xfrm>
              <a:prstGeom prst="rect">
                <a:avLst/>
              </a:prstGeom>
              <a:blipFill>
                <a:blip r:embed="rId2"/>
                <a:stretch>
                  <a:fillRect l="-52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5BB8D6-D0D5-69C7-7E75-847D49DB44ED}"/>
              </a:ext>
            </a:extLst>
          </p:cNvPr>
          <p:cNvSpPr txBox="1"/>
          <p:nvPr/>
        </p:nvSpPr>
        <p:spPr>
          <a:xfrm>
            <a:off x="1429353" y="4347371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7ADF-A3DC-005C-3869-3CFE8E18E449}"/>
              </a:ext>
            </a:extLst>
          </p:cNvPr>
          <p:cNvSpPr txBox="1"/>
          <p:nvPr/>
        </p:nvSpPr>
        <p:spPr>
          <a:xfrm>
            <a:off x="7316703" y="4347371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(b) 10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NN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critic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18537A4-E3D8-4818-038E-8DA691B13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6" y="1299371"/>
            <a:ext cx="6096000" cy="3048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AF041CF-720F-707B-5E8A-BA450B937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28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4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FB8D-D5FB-4819-817B-EBC3A19C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Đặt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vấn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đề</a:t>
            </a:r>
            <a:b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4B82-5981-45C0-A0A3-5AFAA559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15951-58CF-F7DE-FAB1-C6E3DECB2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70" y="1116769"/>
            <a:ext cx="6792600" cy="4802768"/>
          </a:xfrm>
          <a:prstGeom prst="rect">
            <a:avLst/>
          </a:prstGeom>
        </p:spPr>
      </p:pic>
      <p:pic>
        <p:nvPicPr>
          <p:cNvPr id="12" name="Picture 11" descr="A picture containing indoor, floor, transport, power shovel&#10;&#10;Description automatically generated">
            <a:extLst>
              <a:ext uri="{FF2B5EF4-FFF2-40B4-BE49-F238E27FC236}">
                <a16:creationId xmlns:a16="http://schemas.microsoft.com/office/drawing/2014/main" id="{294A98A0-9C67-76F9-CAC9-70EFF155A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79" y="1116768"/>
            <a:ext cx="3266730" cy="2073562"/>
          </a:xfrm>
          <a:prstGeom prst="rect">
            <a:avLst/>
          </a:prstGeom>
        </p:spPr>
      </p:pic>
      <p:pic>
        <p:nvPicPr>
          <p:cNvPr id="16" name="Picture 15" descr="A picture containing text, indoor, yellow, floor&#10;&#10;Description automatically generated">
            <a:extLst>
              <a:ext uri="{FF2B5EF4-FFF2-40B4-BE49-F238E27FC236}">
                <a16:creationId xmlns:a16="http://schemas.microsoft.com/office/drawing/2014/main" id="{31F7CCE9-91B9-3840-B95D-3D480A8E8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79" y="3667670"/>
            <a:ext cx="3348501" cy="22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9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1331786" y="5726456"/>
                <a:ext cx="98699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6.29.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86" y="5726456"/>
                <a:ext cx="9869946" cy="646331"/>
              </a:xfrm>
              <a:prstGeom prst="rect">
                <a:avLst/>
              </a:prstGeom>
              <a:blipFill>
                <a:blip r:embed="rId2"/>
                <a:stretch>
                  <a:fillRect l="-49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7EC3B19-CF6F-46CE-0D90-42160C284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1038916"/>
            <a:ext cx="9134902" cy="45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81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/>
              <p:nvPr/>
            </p:nvSpPr>
            <p:spPr>
              <a:xfrm>
                <a:off x="522557" y="5686023"/>
                <a:ext cx="114681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6.30.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chuyển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MWMR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có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thăm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b="1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</a:t>
                </a:r>
                <a:r>
                  <a:rPr lang="en-US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quỹ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đạo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800" b="1" i="0" err="1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800" b="1" i="1" smtClean="0">
                            <a:solidFill>
                              <a:srgbClr val="0033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i="0">
                    <a:solidFill>
                      <a:srgbClr val="003366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003366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br>
                  <a:rPr lang="el-GR" b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:endParaRPr lang="en-US" b="1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72BEA-CD1E-F764-1286-FA3E23A4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7" y="5686023"/>
                <a:ext cx="11468139" cy="646331"/>
              </a:xfrm>
              <a:prstGeom prst="rect">
                <a:avLst/>
              </a:prstGeom>
              <a:blipFill>
                <a:blip r:embed="rId2"/>
                <a:stretch>
                  <a:fillRect l="-478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881CE0C-40C0-42E6-5E80-75E75335D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22" y="1005358"/>
            <a:ext cx="9297500" cy="46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0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CA6C-D54F-4A20-9F37-5C62656C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luận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EEC6-5E58-4707-BD7B-7870DCF2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4AD82-67A3-41C3-7210-F31CF58DA480}"/>
              </a:ext>
            </a:extLst>
          </p:cNvPr>
          <p:cNvSpPr txBox="1"/>
          <p:nvPr/>
        </p:nvSpPr>
        <p:spPr>
          <a:xfrm>
            <a:off x="696036" y="1226410"/>
            <a:ext cx="10454185" cy="440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vấn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nhiễu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trượt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bánh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Mecanum</a:t>
            </a:r>
            <a:endParaRPr lang="en-US" sz="2400" b="1">
              <a:solidFill>
                <a:srgbClr val="00336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đảm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hội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tụ</a:t>
            </a:r>
            <a:endParaRPr lang="en-US" sz="2400" b="1">
              <a:solidFill>
                <a:srgbClr val="00336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vấn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bám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quỹ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đạo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trước</a:t>
            </a:r>
            <a:endParaRPr lang="en-US" sz="2400" b="1">
              <a:solidFill>
                <a:srgbClr val="00336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học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tăng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cường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online AC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điều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khiển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MWMR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phỏng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thấy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khả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2400" b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solidFill>
                  <a:srgbClr val="0033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endParaRPr lang="en-US" sz="2400" b="1">
              <a:solidFill>
                <a:srgbClr val="00336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23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573791" y="2133845"/>
            <a:ext cx="5422456" cy="25903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6000"/>
              <a:t>THANKS FOR YOUR WATCHING!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7B1B-548F-49A9-AC67-DF1CAE2B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học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tăng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cường</a:t>
            </a:r>
            <a:br>
              <a:rPr lang="en-US" sz="2800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F6D8D-9523-443F-8CBA-9C22C72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AA086B-B297-663C-F70F-0C8BC9ECC127}"/>
              </a:ext>
            </a:extLst>
          </p:cNvPr>
          <p:cNvSpPr/>
          <p:nvPr/>
        </p:nvSpPr>
        <p:spPr>
          <a:xfrm>
            <a:off x="1219200" y="1274618"/>
            <a:ext cx="2396836" cy="9005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2382A-900B-C623-8DBA-3EB5E92D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69" y="1679511"/>
            <a:ext cx="10288862" cy="3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03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7B1B-548F-49A9-AC67-DF1CAE2B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học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tăng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cường</a:t>
            </a:r>
            <a:br>
              <a:rPr lang="en-US" sz="2800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F6D8D-9523-443F-8CBA-9C22C72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AA086B-B297-663C-F70F-0C8BC9ECC127}"/>
              </a:ext>
            </a:extLst>
          </p:cNvPr>
          <p:cNvSpPr/>
          <p:nvPr/>
        </p:nvSpPr>
        <p:spPr>
          <a:xfrm>
            <a:off x="1219200" y="1274618"/>
            <a:ext cx="2396836" cy="9005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1E9C50C-38EB-EF1B-0238-223423203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50" y="2175164"/>
            <a:ext cx="9112300" cy="3893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A4208-F0F4-DCED-3292-B0E90884C923}"/>
              </a:ext>
            </a:extLst>
          </p:cNvPr>
          <p:cNvSpPr txBox="1"/>
          <p:nvPr/>
        </p:nvSpPr>
        <p:spPr>
          <a:xfrm>
            <a:off x="381053" y="1124726"/>
            <a:ext cx="11666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i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Nguyên</a:t>
            </a:r>
            <a:r>
              <a:rPr lang="en-US" sz="2400" b="1" i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i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2400" b="1" i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i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2400" b="1" i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i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sz="2400" b="1" i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i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b="1" i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Bellman: “</a:t>
            </a:r>
            <a:r>
              <a:rPr lang="vi-VN" sz="2400" b="0" i="0">
                <a:solidFill>
                  <a:srgbClr val="00336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Mọi khúc cuối của quỹ đạo trạng thái tối ưu cũng sẽ</a:t>
            </a:r>
            <a:br>
              <a:rPr lang="vi-VN" sz="2400" b="0" i="0">
                <a:solidFill>
                  <a:srgbClr val="00336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vi-VN" sz="2400" b="0" i="0">
                <a:solidFill>
                  <a:srgbClr val="00336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 một quỹ đạo trạng thái tối ưu</a:t>
            </a:r>
            <a:r>
              <a:rPr lang="en-US" sz="2400" b="0" i="0">
                <a:solidFill>
                  <a:srgbClr val="00336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.”</a:t>
            </a:r>
            <a:b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03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7B1B-548F-49A9-AC67-DF1CAE2B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học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tăng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cường</a:t>
            </a:r>
            <a:br>
              <a:rPr lang="en-US" sz="2800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F6D8D-9523-443F-8CBA-9C22C72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F7A6E1-12B6-8D6E-5B25-8D56B28F7353}"/>
                  </a:ext>
                </a:extLst>
              </p:cNvPr>
              <p:cNvSpPr txBox="1"/>
              <p:nvPr/>
            </p:nvSpPr>
            <p:spPr>
              <a:xfrm>
                <a:off x="715552" y="1116735"/>
                <a:ext cx="11137712" cy="4808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b="1" i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Thuật</a:t>
                </a:r>
                <a:r>
                  <a:rPr lang="en-US" sz="2400" b="1" i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b="1" i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toán</a:t>
                </a:r>
                <a:r>
                  <a:rPr lang="en-US" sz="2400" b="1" i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b="1" i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tối</a:t>
                </a:r>
                <a:r>
                  <a:rPr lang="en-US" sz="2400" b="1" i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b="1" i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ưu</a:t>
                </a:r>
                <a:r>
                  <a:rPr lang="en-US" sz="2400" b="1" i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b="1" i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</a:t>
                </a:r>
                <a:r>
                  <a:rPr lang="en-US" sz="2400" b="1" i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b="1" i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nguyên</a:t>
                </a:r>
                <a:r>
                  <a:rPr lang="en-US" sz="2400" b="1" i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b="1" i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lý</a:t>
                </a:r>
                <a:r>
                  <a:rPr lang="en-US" sz="2400" b="1" i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Bellman: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b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Bước</a:t>
                </a:r>
                <a:r>
                  <a:rPr lang="en-US" sz="2400" b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1: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Khởi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tạo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luật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chấp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nhận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sz="240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𝑢</m:t>
                            </m:r>
                          </m:e>
                        </m:ba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giá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trị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𝑉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0.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b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Bước</a:t>
                </a:r>
                <a:r>
                  <a:rPr lang="en-US" sz="2400" b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2: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Xấp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xỉ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𝑉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ở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bước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+1)</m:t>
                    </m:r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hiệu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sz="240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𝑢</m:t>
                            </m:r>
                          </m:e>
                        </m:ba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</m:t>
                    </m:r>
                  </m:oMath>
                </a14:m>
                <a:endParaRPr lang="en-US" sz="2400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400" b="1" err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Bước</a:t>
                </a:r>
                <a:r>
                  <a:rPr lang="en-US" sz="2400" b="1">
                    <a:solidFill>
                      <a:srgbClr val="0033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3: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Cập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nhật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luật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điều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khiển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cho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vòng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lặp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tiếp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</a:t>
                </a:r>
                <a:endParaRPr lang="en-US" sz="2400">
                  <a:solidFill>
                    <a:srgbClr val="0033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Từ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𝑉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𝑢</m:t>
                            </m:r>
                          </m:e>
                        </m:ba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Nếu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thỏa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mẫn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tiêu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chuẩn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hội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tụ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||</m:t>
                    </m:r>
                  </m:oMath>
                </a14:m>
                <a:r>
                  <a:rPr lang="en-US" sz="2400">
                    <a:solidFill>
                      <a:srgbClr val="003366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𝑉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𝑉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||</m:t>
                    </m:r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𝜎</m:t>
                    </m:r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𝜎</m:t>
                    </m:r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là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hằng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dương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đủ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nhỏ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thì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gán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𝑢</m:t>
                            </m:r>
                          </m:e>
                        </m:bar>
                      </m:e>
                      <m:sup>
                        <m: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𝑢</m:t>
                            </m:r>
                          </m:e>
                        </m:ba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𝑉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→</m:t>
                    </m:r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Kết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thúc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thuật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toán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Nếu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không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thỏa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mãn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gán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←</m:t>
                    </m:r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+1</m:t>
                    </m:r>
                  </m:oMath>
                </a14:m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và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quay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lại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err="1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bước</a:t>
                </a:r>
                <a:r>
                  <a:rPr lang="en-US" sz="2400">
                    <a:solidFill>
                      <a:srgbClr val="0033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2.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F7A6E1-12B6-8D6E-5B25-8D56B28F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52" y="1116735"/>
                <a:ext cx="11137712" cy="4808047"/>
              </a:xfrm>
              <a:prstGeom prst="rect">
                <a:avLst/>
              </a:prstGeom>
              <a:blipFill>
                <a:blip r:embed="rId2"/>
                <a:stretch>
                  <a:fillRect l="-876" r="-876" b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392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7B1B-548F-49A9-AC67-DF1CAE2B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học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tăng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cường</a:t>
            </a:r>
            <a:br>
              <a:rPr lang="en-US" sz="2800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F6D8D-9523-443F-8CBA-9C22C72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14945AE-32E7-A012-E399-72BF8B36E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38" y="1012462"/>
            <a:ext cx="6820852" cy="213389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FC1A91A-8319-62E0-9F0F-D5189BDEF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38" y="3711641"/>
            <a:ext cx="5144218" cy="200052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0411E95-38E2-CB31-AA62-DD5459C03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44" y="3258287"/>
            <a:ext cx="4333738" cy="27441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3695A9-3991-6FAC-EEBC-1C721A341119}"/>
              </a:ext>
            </a:extLst>
          </p:cNvPr>
          <p:cNvSpPr txBox="1"/>
          <p:nvPr/>
        </p:nvSpPr>
        <p:spPr>
          <a:xfrm>
            <a:off x="1556084" y="1588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0B461-CAD2-989F-E104-229522B95DD3}"/>
              </a:ext>
            </a:extLst>
          </p:cNvPr>
          <p:cNvSpPr txBox="1"/>
          <p:nvPr/>
        </p:nvSpPr>
        <p:spPr>
          <a:xfrm>
            <a:off x="4836481" y="2947588"/>
            <a:ext cx="3272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nhật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744D4-F42C-4836-7D0A-E5E847AD021D}"/>
              </a:ext>
            </a:extLst>
          </p:cNvPr>
          <p:cNvSpPr txBox="1"/>
          <p:nvPr/>
        </p:nvSpPr>
        <p:spPr>
          <a:xfrm>
            <a:off x="2030484" y="5950484"/>
            <a:ext cx="2342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offline AC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76394-E48E-617F-C397-7D91E2E71548}"/>
              </a:ext>
            </a:extLst>
          </p:cNvPr>
          <p:cNvSpPr txBox="1"/>
          <p:nvPr/>
        </p:nvSpPr>
        <p:spPr>
          <a:xfrm>
            <a:off x="8003791" y="5940071"/>
            <a:ext cx="230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0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online AC</a:t>
            </a:r>
          </a:p>
        </p:txBody>
      </p:sp>
    </p:spTree>
    <p:extLst>
      <p:ext uri="{BB962C8B-B14F-4D97-AF65-F5344CB8AC3E}">
        <p14:creationId xmlns:p14="http://schemas.microsoft.com/office/powerpoint/2010/main" val="3608560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D73DF96024544FA79FDC867D1BABB3" ma:contentTypeVersion="12" ma:contentTypeDescription="Create a new document." ma:contentTypeScope="" ma:versionID="4958ad74686b5e4fe903f8ddf9350ed2">
  <xsd:schema xmlns:xsd="http://www.w3.org/2001/XMLSchema" xmlns:xs="http://www.w3.org/2001/XMLSchema" xmlns:p="http://schemas.microsoft.com/office/2006/metadata/properties" xmlns:ns3="c2789afe-e671-4f33-b609-81accfcf5258" xmlns:ns4="7871b3a2-fa86-447a-b485-a037d6092110" targetNamespace="http://schemas.microsoft.com/office/2006/metadata/properties" ma:root="true" ma:fieldsID="6afd2bfffd4e3ee0d37a9b1056529e13" ns3:_="" ns4:_="">
    <xsd:import namespace="c2789afe-e671-4f33-b609-81accfcf5258"/>
    <xsd:import namespace="7871b3a2-fa86-447a-b485-a037d60921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89afe-e671-4f33-b609-81accfcf52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71b3a2-fa86-447a-b485-a037d609211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2789afe-e671-4f33-b609-81accfcf5258" xsi:nil="true"/>
  </documentManagement>
</p:properties>
</file>

<file path=customXml/itemProps1.xml><?xml version="1.0" encoding="utf-8"?>
<ds:datastoreItem xmlns:ds="http://schemas.openxmlformats.org/officeDocument/2006/customXml" ds:itemID="{AE9B9119-EF42-496E-A07E-E89232690C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5BBC29-1E02-4FC1-A557-29332FEDCC40}">
  <ds:schemaRefs>
    <ds:schemaRef ds:uri="7871b3a2-fa86-447a-b485-a037d6092110"/>
    <ds:schemaRef ds:uri="c2789afe-e671-4f33-b609-81accfcf52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4DFA84-1A5F-4163-9D0C-3A284CF54F76}">
  <ds:schemaRefs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2789afe-e671-4f33-b609-81accfcf5258"/>
    <ds:schemaRef ds:uri="http://schemas.openxmlformats.org/package/2006/metadata/core-properties"/>
    <ds:schemaRef ds:uri="7871b3a2-fa86-447a-b485-a037d6092110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3234</Words>
  <Application>Microsoft Office PowerPoint</Application>
  <PresentationFormat>Widescreen</PresentationFormat>
  <Paragraphs>301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Cambria Math</vt:lpstr>
      <vt:lpstr>Lato</vt:lpstr>
      <vt:lpstr>Office Theme</vt:lpstr>
      <vt:lpstr>PowerPoint Presentation</vt:lpstr>
      <vt:lpstr>PowerPoint Presentation</vt:lpstr>
      <vt:lpstr>Nội dung chính</vt:lpstr>
      <vt:lpstr>Đặt vấn đề</vt:lpstr>
      <vt:lpstr>Đặt vấn đề </vt:lpstr>
      <vt:lpstr>Tổng quan về học tăng cường </vt:lpstr>
      <vt:lpstr>Tổng quan về học tăng cường </vt:lpstr>
      <vt:lpstr>Tổng quan về học tăng cường </vt:lpstr>
      <vt:lpstr>Tổng quan về học tăng cường </vt:lpstr>
      <vt:lpstr>Mô hình xe tự hành ba bánh mecanum </vt:lpstr>
      <vt:lpstr>Mô hình xe tự hành ba bánh mecanum</vt:lpstr>
      <vt:lpstr>Mô hình xe tự hành ba bánh mecanum</vt:lpstr>
      <vt:lpstr>Thiết kế bộ điều khiển học tăng cường</vt:lpstr>
      <vt:lpstr>Thiết kế bộ điều khiển học tăng cường</vt:lpstr>
      <vt:lpstr>Thiết kế bộ điều khiển học tăng cường</vt:lpstr>
      <vt:lpstr>Phân tích tính ổn định của hệ thống</vt:lpstr>
      <vt:lpstr>Phân tích tính ổn định của hệ thống</vt:lpstr>
      <vt:lpstr>Phân tích tính ổn định của hệ thống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quả mô phỏng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THANH DAT 20181385</cp:lastModifiedBy>
  <cp:revision>1</cp:revision>
  <dcterms:created xsi:type="dcterms:W3CDTF">2021-05-28T04:32:29Z</dcterms:created>
  <dcterms:modified xsi:type="dcterms:W3CDTF">2023-03-23T17:01:30Z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0x0101007CD73DF96024544FA79FDC867D1BABB3</vt:lpwstr>
  </property>
</Properties>
</file>